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20" r:id="rId6"/>
    <p:sldId id="302" r:id="rId7"/>
    <p:sldId id="305" r:id="rId8"/>
    <p:sldId id="306" r:id="rId9"/>
    <p:sldId id="308" r:id="rId10"/>
    <p:sldId id="303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291" r:id="rId20"/>
    <p:sldId id="318" r:id="rId21"/>
    <p:sldId id="319" r:id="rId22"/>
    <p:sldId id="321" r:id="rId23"/>
    <p:sldId id="322" r:id="rId24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DAE5E3-EBAB-E017-3DDF-5C7219997370}" name="Pavitra Murugesan (pmuruges)" initials="PM(" userId="Pavitra Murugesan (pmuruges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658C0-D1A5-4633-9F9B-65217D1A1104}" v="5" dt="2023-02-13T01:16:47.769"/>
    <p1510:client id="{15F0E266-5657-4975-8285-F620B19C211A}" v="292" dt="2023-02-12T19:20:15.441"/>
    <p1510:client id="{2AAF0850-AF79-4B70-99E4-086121049851}" v="647" dt="2023-02-12T19:23:18.040"/>
    <p1510:client id="{585C6C29-9BA3-425A-A977-8E36F926849B}" v="2" dt="2023-02-13T07:35:38.342"/>
    <p1510:client id="{765D8605-B2AB-4C4D-B589-65F549BC1C40}" v="7" dt="2023-02-13T08:40:28.778"/>
    <p1510:client id="{A7395176-5418-4221-868C-9B32020087ED}" v="26" dt="2023-02-13T08:17:04.858"/>
    <p1510:client id="{A7C9CA1E-76D0-4072-AD75-E8CDB9BA7A4E}" v="80" dt="2023-02-13T01:15:49.866"/>
    <p1510:client id="{B37E92C2-40CD-4F16-9BEC-CD3C1B004DD9}" v="454" dt="2023-02-12T17:53:20.089"/>
    <p1510:client id="{B5758DD0-5472-458F-92CB-E6EAF9BCA05E}" v="211" dt="2023-02-12T21:00:44.267"/>
    <p1510:client id="{C61F5D47-4EBD-4268-97F7-2363DC8AACC3}" v="113" dt="2023-02-13T01:28:49.034"/>
    <p1510:client id="{CB3467E5-1EFD-445E-8EE1-9D06511CECA0}" v="2" dt="2023-02-12T20:57:57.894"/>
    <p1510:client id="{F95A58A1-74E2-4C9B-8003-DFC31D3AF5A7}" v="1156" dt="2023-02-12T18:47:52.347"/>
    <p1510:client id="{FCF4E32B-3220-4724-9691-7212BFE5B5E6}" v="284" dt="2023-02-12T22:04:11.93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28588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9219" name="Gruppierung 2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DEABD8D7-DB7D-4262-BD90-67B58EBF3A4F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‹#›</a:t>
            </a:fld>
            <a:endParaRPr lang="de-DE" altLang="de-DE" sz="900"/>
          </a:p>
        </p:txBody>
      </p:sp>
      <p:pic>
        <p:nvPicPr>
          <p:cNvPr id="9221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9096375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588" y="139700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16.02.2023</a:t>
            </a:fld>
            <a:endParaRPr lang="de-DE" sz="900"/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133475" y="9105900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26979971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47663" y="744538"/>
            <a:ext cx="49784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3475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50813"/>
            <a:ext cx="3398837" cy="4826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7173" name="Gruppierung 1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461BB4A2-88BF-4F1A-ADC3-F64B0D1FA15C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‹#›</a:t>
            </a:fld>
            <a:endParaRPr lang="de-DE" altLang="de-DE" sz="900"/>
          </a:p>
        </p:txBody>
      </p:sp>
      <p:pic>
        <p:nvPicPr>
          <p:cNvPr id="7175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16.02.2023</a:t>
            </a:fld>
            <a:endParaRPr lang="de-DE" sz="90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1133475" y="8861425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71812562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C5E6DD-A663-AED3-F2F9-99DDDB1F2C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34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43323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29FE0-95B0-40DC-87BF-0F1A5067DA35}" type="datetime1">
              <a:rPr lang="de-DE" smtClean="0"/>
              <a:t>16.02.2023</a:t>
            </a:fld>
            <a:endParaRPr lang="de-DE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BD9B6713-36FE-4B94-85D8-9FA2DCE30A8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65C7C-6920-0FAA-3BE6-926595E5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460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1206000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4893213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4893213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8556149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8564241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F5731-3A9A-4E0A-AA71-F17701989A4C}" type="datetime1">
              <a:rPr lang="de-DE" smtClean="0"/>
              <a:t>16.02.2023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DECBAF-54BF-43CB-A029-D1DF8A041DD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12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1206000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1206000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4893213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893213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8564241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8564241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1206000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1206000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4890512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4890512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8558124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8558124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5F0FAC-FF97-4FD9-8E44-734E9DBAA767}" type="datetime1">
              <a:rPr lang="de-DE" smtClean="0"/>
              <a:t>16.02.2023</a:t>
            </a:fld>
            <a:endParaRPr lang="de-DE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8BD526D-A506-4272-90FB-C6A2218A9A7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3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1204913" y="1548000"/>
            <a:ext cx="10799762" cy="4320000"/>
          </a:xfrm>
        </p:spPr>
        <p:txBody>
          <a:bodyPr/>
          <a:lstStyle>
            <a:lvl1pPr>
              <a:lnSpc>
                <a:spcPct val="112000"/>
              </a:lnSpc>
              <a:defRPr sz="1800">
                <a:latin typeface="Arial" pitchFamily="34" charset="0"/>
                <a:cs typeface="Arial" pitchFamily="34" charset="0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3pPr>
            <a:lvl4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A12EB-2E31-452A-ABBF-42E69E4EF5BE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4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3EB4-42D7-BE7B-A5EC-C935C429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4AB54-37DF-9D54-34FA-8A9E8906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534D54-5506-458C-9F2F-2FF3DB6D4BD5}" type="datetime1">
              <a:rPr lang="de-DE" smtClean="0"/>
              <a:t>16.02.2023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6BD6-F228-A38C-93EE-01F1E1F8C7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297CD77D-B4CD-4177-B2B6-FFDA7A317B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9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204675" y="3276600"/>
            <a:ext cx="10800000" cy="1356360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ts val="3000"/>
              </a:lnSpc>
              <a:defRPr sz="26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30671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/>
          <a:lstStyle>
            <a:lvl1pPr>
              <a:lnSpc>
                <a:spcPts val="2200"/>
              </a:lnSpc>
              <a:defRPr sz="18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1241E-5AEC-44F2-B9EB-DAC5B6220F7C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43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5220000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 sz="1800"/>
            </a:lvl1pPr>
            <a:lvl2pPr>
              <a:lnSpc>
                <a:spcPct val="112000"/>
              </a:lnSpc>
              <a:spcBef>
                <a:spcPts val="0"/>
              </a:spcBef>
              <a:defRPr sz="1800"/>
            </a:lvl2pPr>
            <a:lvl3pPr>
              <a:lnSpc>
                <a:spcPct val="112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816425" y="1520825"/>
            <a:ext cx="5188665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/>
            </a:lvl1pPr>
            <a:lvl2pPr>
              <a:lnSpc>
                <a:spcPct val="112000"/>
              </a:lnSpc>
              <a:spcBef>
                <a:spcPts val="0"/>
              </a:spcBef>
              <a:defRPr/>
            </a:lvl2pPr>
            <a:lvl3pPr>
              <a:lnSpc>
                <a:spcPct val="112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F177D-C246-47BA-8391-7D547EF3AF5B}" type="datetime1">
              <a:rPr lang="de-DE" smtClean="0"/>
              <a:t>16.02.2023</a:t>
            </a:fld>
            <a:endParaRPr lang="de-DE"/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Arial 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792149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+mj-lt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1208242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792149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CF7BB-BCC4-4F16-8A83-54F4075EC658}" type="datetime1">
              <a:rPr lang="de-DE" smtClean="0"/>
              <a:t>16.02.2023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C0031C7-9188-4972-9DD4-DD3C320BBBD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3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19201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39F84-9711-4530-991E-EB0F1007CF49}" type="datetime1">
              <a:rPr lang="de-DE" smtClean="0"/>
              <a:t>16.02.2023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65F7AFB-E617-4306-8E77-B348F91DE5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43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EEF85-F2CF-437A-B4F7-ABE040021FFC}" type="datetime1">
              <a:rPr lang="de-DE" smtClean="0"/>
              <a:t>16.02.2023</a:t>
            </a:fld>
            <a:endParaRPr lang="de-DE"/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9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5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Überschrift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06500" y="1547813"/>
            <a:ext cx="107997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pic>
        <p:nvPicPr>
          <p:cNvPr id="1028" name="Bild 7" descr="Logo_17pt.wmf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0" y="6000750"/>
            <a:ext cx="1223467" cy="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2590800" y="6020489"/>
            <a:ext cx="5254625" cy="549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900" b="0"/>
              <a:t>Case </a:t>
            </a:r>
            <a:r>
              <a:rPr lang="de-DE" sz="900" b="0" err="1"/>
              <a:t>study</a:t>
            </a:r>
            <a:r>
              <a:rPr lang="de-DE" sz="900" b="0"/>
              <a:t>: Fall KI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900" b="0"/>
              <a:t>Ankita Shah, </a:t>
            </a:r>
            <a:r>
              <a:rPr lang="de-DE" sz="900" b="0" err="1"/>
              <a:t>Sneha</a:t>
            </a:r>
            <a:r>
              <a:rPr lang="de-DE" sz="900" b="0"/>
              <a:t> Khirwal, </a:t>
            </a:r>
            <a:r>
              <a:rPr lang="de-DE" sz="900" b="0" err="1"/>
              <a:t>Yash</a:t>
            </a:r>
            <a:r>
              <a:rPr lang="de-DE" sz="900" b="0"/>
              <a:t> Pisat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b="0">
                <a:solidFill>
                  <a:schemeClr val="tx1"/>
                </a:solidFill>
              </a:rPr>
              <a:t>F10 - Faculty of Computer Science and Engineering, </a:t>
            </a:r>
            <a:r>
              <a:rPr lang="de-DE" sz="900" b="0">
                <a:solidFill>
                  <a:schemeClr val="tx1"/>
                </a:solidFill>
              </a:rPr>
              <a:t>Institute </a:t>
            </a:r>
            <a:r>
              <a:rPr lang="de-DE" sz="900" b="0" err="1">
                <a:solidFill>
                  <a:schemeClr val="tx1"/>
                </a:solidFill>
              </a:rPr>
              <a:t>for</a:t>
            </a:r>
            <a:r>
              <a:rPr lang="de-DE" sz="900" b="0">
                <a:solidFill>
                  <a:schemeClr val="tx1"/>
                </a:solidFill>
              </a:rPr>
              <a:t> Automation &amp; Industrial IT (AIT)</a:t>
            </a:r>
          </a:p>
        </p:txBody>
      </p:sp>
      <p:grpSp>
        <p:nvGrpSpPr>
          <p:cNvPr id="1030" name="Gruppierung 11"/>
          <p:cNvGrpSpPr>
            <a:grpSpLocks/>
          </p:cNvGrpSpPr>
          <p:nvPr/>
        </p:nvGrpSpPr>
        <p:grpSpPr bwMode="auto">
          <a:xfrm>
            <a:off x="1204913" y="0"/>
            <a:ext cx="10991850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6094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913" y="0"/>
              <a:ext cx="2736094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/>
          <p:cNvCxnSpPr/>
          <p:nvPr/>
        </p:nvCxnSpPr>
        <p:spPr>
          <a:xfrm>
            <a:off x="1206500" y="5951538"/>
            <a:ext cx="10987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1206500" y="6011863"/>
            <a:ext cx="129540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534D54-5506-458C-9F2F-2FF3DB6D4BD5}" type="datetime1">
              <a:rPr lang="de-DE" smtClean="0"/>
              <a:t>16.02.2023</a:t>
            </a:fld>
            <a:endParaRPr lang="de-DE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06500" y="6361113"/>
            <a:ext cx="1295400" cy="21431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Seite </a:t>
            </a:r>
            <a:fld id="{297CD77D-B4CD-4177-B2B6-FFDA7A317B1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26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25" r:id="rId9"/>
    <p:sldLayoutId id="2147483714" r:id="rId10"/>
    <p:sldLayoutId id="2147483715" r:id="rId11"/>
  </p:sldLayoutIdLst>
  <p:hf hdr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algn="l" defTabSz="457200" rtl="0" eaLnBrk="1" fontAlgn="base" hangingPunct="1">
        <a:lnSpc>
          <a:spcPct val="112000"/>
        </a:lnSpc>
        <a:spcBef>
          <a:spcPct val="0"/>
        </a:spcBef>
        <a:spcAft>
          <a:spcPts val="600"/>
        </a:spcAft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357188" indent="-171450" algn="l" defTabSz="457200" rtl="0" eaLnBrk="1" fontAlgn="base" hangingPunct="1">
        <a:lnSpc>
          <a:spcPct val="112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457200" rtl="0" eaLnBrk="1" fontAlgn="base" hangingPunct="1">
        <a:lnSpc>
          <a:spcPct val="112000"/>
        </a:lnSpc>
        <a:spcBef>
          <a:spcPts val="4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714375" indent="-171450" algn="l" defTabSz="457200" rtl="0" eaLnBrk="1" fontAlgn="base" hangingPunct="1">
        <a:lnSpc>
          <a:spcPct val="112000"/>
        </a:lnSpc>
        <a:spcBef>
          <a:spcPts val="500"/>
        </a:spcBef>
        <a:spcAft>
          <a:spcPct val="0"/>
        </a:spcAft>
        <a:buClr>
          <a:srgbClr val="9D167A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074738" indent="-177800" algn="l" defTabSz="457200" rtl="0" eaLnBrk="1" fontAlgn="base" hangingPunct="1">
        <a:lnSpc>
          <a:spcPts val="1600"/>
        </a:lnSpc>
        <a:spcBef>
          <a:spcPts val="500"/>
        </a:spcBef>
        <a:spcAft>
          <a:spcPct val="0"/>
        </a:spcAft>
        <a:buFont typeface="Symbol" pitchFamily="18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el 2"/>
          <p:cNvSpPr>
            <a:spLocks noGrp="1"/>
          </p:cNvSpPr>
          <p:nvPr>
            <p:ph type="title"/>
          </p:nvPr>
        </p:nvSpPr>
        <p:spPr>
          <a:xfrm>
            <a:off x="1204675" y="4350327"/>
            <a:ext cx="10800000" cy="1356360"/>
          </a:xfrm>
        </p:spPr>
        <p:txBody>
          <a:bodyPr wrap="square" anchor="t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pc="-5"/>
              <a:t>Case study: </a:t>
            </a:r>
            <a:r>
              <a:rPr lang="en-US" spc="-5" err="1"/>
              <a:t>FallKi</a:t>
            </a:r>
            <a:endParaRPr lang="en-US"/>
          </a:p>
        </p:txBody>
      </p:sp>
      <p:pic>
        <p:nvPicPr>
          <p:cNvPr id="2" name="Picture 2" descr="A picture containing balloon, colorful&#10;&#10;Description automatically generated">
            <a:extLst>
              <a:ext uri="{FF2B5EF4-FFF2-40B4-BE49-F238E27FC236}">
                <a16:creationId xmlns:a16="http://schemas.microsoft.com/office/drawing/2014/main" id="{92F22361-F0B3-3E65-C611-8E91DAC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2" y="326000"/>
            <a:ext cx="4685216" cy="402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4" name="Inhalts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 wrap="square" anchor="t">
            <a:normAutofit/>
          </a:bodyPr>
          <a:lstStyle/>
          <a:p>
            <a:r>
              <a:rPr lang="en-US" altLang="de-DE" b="1"/>
              <a:t>Group 2</a:t>
            </a:r>
            <a:r>
              <a:rPr lang="en-US" altLang="de-DE"/>
              <a:t> : Yash Uday </a:t>
            </a:r>
            <a:r>
              <a:rPr lang="en-US" altLang="de-DE" err="1"/>
              <a:t>Pisat</a:t>
            </a:r>
            <a:r>
              <a:rPr lang="en-US" altLang="de-DE"/>
              <a:t> | Sneha </a:t>
            </a:r>
            <a:r>
              <a:rPr lang="en-US" altLang="de-DE" err="1"/>
              <a:t>Khirwal</a:t>
            </a:r>
            <a:r>
              <a:rPr lang="en-US" altLang="de-DE"/>
              <a:t> | Ankita Shah  </a:t>
            </a:r>
            <a:r>
              <a:rPr lang="en-IN" altLang="de-DE"/>
              <a:t> </a:t>
            </a:r>
            <a:endParaRPr lang="de-DE" altLang="de-DE"/>
          </a:p>
        </p:txBody>
      </p:sp>
      <p:sp>
        <p:nvSpPr>
          <p:cNvPr id="5126" name="Datumsplatzhalter 1"/>
          <p:cNvSpPr>
            <a:spLocks noGrp="1"/>
          </p:cNvSpPr>
          <p:nvPr>
            <p:ph type="dt" sz="half" idx="16"/>
          </p:nvPr>
        </p:nvSpPr>
        <p:spPr bwMode="auto">
          <a:xfrm>
            <a:off x="1206500" y="6011863"/>
            <a:ext cx="1295400" cy="17938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DC938BAA-9CBA-4688-AC61-E13A6683CD7C}" type="datetime1">
              <a:rPr lang="de-DE" altLang="de-DE" smtClean="0"/>
              <a:t>16.02.2023</a:t>
            </a:fld>
            <a:endParaRPr lang="de-DE" altLang="de-DE"/>
          </a:p>
        </p:txBody>
      </p:sp>
      <p:sp>
        <p:nvSpPr>
          <p:cNvPr id="5125" name="Foliennummernplatzhalter 7"/>
          <p:cNvSpPr>
            <a:spLocks noGrp="1"/>
          </p:cNvSpPr>
          <p:nvPr>
            <p:ph type="sldNum" sz="quarter" idx="17"/>
          </p:nvPr>
        </p:nvSpPr>
        <p:spPr bwMode="auto">
          <a:xfrm>
            <a:off x="1206500" y="6361113"/>
            <a:ext cx="1295400" cy="2143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de-DE" altLang="de-DE"/>
              <a:t>Seite </a:t>
            </a:r>
            <a:fld id="{5900BCAD-2E4D-452E-971A-E255ED365B22}" type="slidenum">
              <a:rPr lang="de-DE" altLang="de-DE" dirty="0"/>
              <a:pPr fontAlgn="base">
                <a:spcBef>
                  <a:spcPct val="0"/>
                </a:spcBef>
                <a:spcAft>
                  <a:spcPts val="600"/>
                </a:spcAft>
              </a:pPr>
              <a:t>1</a:t>
            </a:fld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D9E145F-F4F8-4BC1-A3D8-B27627106BF4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Combined traditional Augmentation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E07018-7989-5666-CF84-72B07D1E383C}"/>
              </a:ext>
            </a:extLst>
          </p:cNvPr>
          <p:cNvSpPr txBox="1">
            <a:spLocks/>
          </p:cNvSpPr>
          <p:nvPr/>
        </p:nvSpPr>
        <p:spPr bwMode="auto">
          <a:xfrm>
            <a:off x="4932773" y="1011604"/>
            <a:ext cx="2893415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Magnitude + window warping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EF8-7918-C5BA-6141-7721E676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6228" y="3128371"/>
            <a:ext cx="3678972" cy="2637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12327B-760B-2BEB-BAC9-53A9DA20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3889" y="3147150"/>
            <a:ext cx="3780994" cy="2637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366B3-7BD9-27F5-5D0E-EE5DD762B3A3}"/>
              </a:ext>
            </a:extLst>
          </p:cNvPr>
          <p:cNvSpPr txBox="1">
            <a:spLocks/>
          </p:cNvSpPr>
          <p:nvPr/>
        </p:nvSpPr>
        <p:spPr bwMode="auto">
          <a:xfrm>
            <a:off x="1606081" y="2729426"/>
            <a:ext cx="3326692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Scaling + magnitude  warping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B2272C-4E3E-DC31-D146-B1A52E39C476}"/>
              </a:ext>
            </a:extLst>
          </p:cNvPr>
          <p:cNvSpPr txBox="1">
            <a:spLocks/>
          </p:cNvSpPr>
          <p:nvPr/>
        </p:nvSpPr>
        <p:spPr bwMode="auto">
          <a:xfrm>
            <a:off x="7546096" y="2747125"/>
            <a:ext cx="3326692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Scaling + time warping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B9153-1423-0AA6-C099-A175BDDC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573" r="2573"/>
          <a:stretch/>
        </p:blipFill>
        <p:spPr bwMode="auto">
          <a:xfrm>
            <a:off x="3065714" y="1389541"/>
            <a:ext cx="6627532" cy="13534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6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BD38C8F-4DC5-4EBE-9F5F-ACE6035D3613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STFT plots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3BFF10-F697-FEAD-5C52-CE28DE9D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970756"/>
            <a:ext cx="7218411" cy="4734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239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A646C04-FC48-4DCE-AE1B-98CA9EAC0ACC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VAE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52770-9086-9C5B-0083-25E3E6CD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1058678"/>
            <a:ext cx="6167718" cy="2118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4F50C-B480-6A76-576E-3FA27486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848" y="3715557"/>
            <a:ext cx="6167718" cy="1994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7124303-B387-8DD0-E011-2F5B4B89B4E3}"/>
              </a:ext>
            </a:extLst>
          </p:cNvPr>
          <p:cNvCxnSpPr>
            <a:cxnSpLocks/>
          </p:cNvCxnSpPr>
          <p:nvPr/>
        </p:nvCxnSpPr>
        <p:spPr>
          <a:xfrm rot="5400000">
            <a:off x="5548101" y="3246244"/>
            <a:ext cx="378624" cy="30480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017C-12F6-FD9A-C902-AC9749D89AE6}"/>
              </a:ext>
            </a:extLst>
          </p:cNvPr>
          <p:cNvCxnSpPr>
            <a:cxnSpLocks/>
          </p:cNvCxnSpPr>
          <p:nvPr/>
        </p:nvCxnSpPr>
        <p:spPr>
          <a:xfrm>
            <a:off x="8492440" y="1058678"/>
            <a:ext cx="0" cy="4651779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4BB5913-F255-86DC-A585-1FA59FE9DD93}"/>
              </a:ext>
            </a:extLst>
          </p:cNvPr>
          <p:cNvSpPr/>
          <p:nvPr/>
        </p:nvSpPr>
        <p:spPr>
          <a:xfrm>
            <a:off x="8864003" y="1061077"/>
            <a:ext cx="2894694" cy="35490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Encoder maps the input data(image) to a lower-dimensional representation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Latent space is defined by mean and standard deviation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Convex hull implementation for better sampling</a:t>
            </a:r>
          </a:p>
          <a:p>
            <a:endParaRPr lang="en-US" sz="1400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Decoder maps the lower-dimensional representation back to the original data (image) space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2863898-270B-0222-EEDD-69F4531B8615}"/>
              </a:ext>
            </a:extLst>
          </p:cNvPr>
          <p:cNvSpPr/>
          <p:nvPr/>
        </p:nvSpPr>
        <p:spPr>
          <a:xfrm rot="-5400000">
            <a:off x="8394037" y="1213192"/>
            <a:ext cx="644357" cy="29185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41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5A08AC0-3534-4A72-97A1-70F3755BC827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Training CNN (including augmented data)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43DDB-F66F-6856-9584-8ADA61CD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13" y="3524491"/>
            <a:ext cx="6145474" cy="2018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CD791-D1DE-C2E6-D57D-1F9FAFF8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13" y="1144891"/>
            <a:ext cx="6145470" cy="20182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FDE0B9-5D0C-85B5-1FE5-F4DF7970D9AA}"/>
              </a:ext>
            </a:extLst>
          </p:cNvPr>
          <p:cNvCxnSpPr>
            <a:cxnSpLocks/>
          </p:cNvCxnSpPr>
          <p:nvPr/>
        </p:nvCxnSpPr>
        <p:spPr>
          <a:xfrm>
            <a:off x="8080064" y="1144891"/>
            <a:ext cx="0" cy="4193641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D6E27-509D-EB2A-0FF9-3B2724EDD125}"/>
              </a:ext>
            </a:extLst>
          </p:cNvPr>
          <p:cNvSpPr txBox="1"/>
          <p:nvPr/>
        </p:nvSpPr>
        <p:spPr>
          <a:xfrm>
            <a:off x="923507" y="1069299"/>
            <a:ext cx="109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939D4A-E629-E6BF-15A9-DB73EDCDC027}"/>
              </a:ext>
            </a:extLst>
          </p:cNvPr>
          <p:cNvSpPr txBox="1"/>
          <p:nvPr/>
        </p:nvSpPr>
        <p:spPr>
          <a:xfrm>
            <a:off x="923507" y="3205303"/>
            <a:ext cx="1093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lang="en-I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4DAF9-A9A9-9532-3574-82BDA68B029F}"/>
              </a:ext>
            </a:extLst>
          </p:cNvPr>
          <p:cNvSpPr/>
          <p:nvPr/>
        </p:nvSpPr>
        <p:spPr>
          <a:xfrm>
            <a:off x="8673503" y="1108702"/>
            <a:ext cx="2894694" cy="35490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cs typeface="Arial"/>
              </a:rPr>
              <a:t>First pic shows the training and validation accuracy of previous overfitted model.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cs typeface="Arial"/>
              </a:rPr>
              <a:t>Now, CNN model is trained with all the dummy and other fall data with augmented data.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cs typeface="Arial"/>
              </a:rPr>
              <a:t>Unlike previous model, Accuracy starts from 50% and gradually increases 98%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cs typeface="Arial"/>
              </a:rPr>
              <a:t>Also, the training and validation loss reduces gradually with increasing epochs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5F25FCA-2A97-8217-C89B-F449ACE9B576}"/>
              </a:ext>
            </a:extLst>
          </p:cNvPr>
          <p:cNvSpPr/>
          <p:nvPr/>
        </p:nvSpPr>
        <p:spPr>
          <a:xfrm rot="-5400000">
            <a:off x="8203537" y="1260817"/>
            <a:ext cx="644357" cy="29185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0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16197F4-59AB-4F18-82AD-56466E701294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Cross Validation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7C3D42-63D6-7833-8220-0CA9DD109FA0}"/>
              </a:ext>
            </a:extLst>
          </p:cNvPr>
          <p:cNvCxnSpPr>
            <a:cxnSpLocks/>
          </p:cNvCxnSpPr>
          <p:nvPr/>
        </p:nvCxnSpPr>
        <p:spPr>
          <a:xfrm>
            <a:off x="8438901" y="1402046"/>
            <a:ext cx="0" cy="4193641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85FED-7A64-F281-7D98-032128B6C0BC}"/>
              </a:ext>
            </a:extLst>
          </p:cNvPr>
          <p:cNvSpPr/>
          <p:nvPr/>
        </p:nvSpPr>
        <p:spPr>
          <a:xfrm>
            <a:off x="8826963" y="1423028"/>
            <a:ext cx="3179385" cy="41818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 b="1">
                <a:latin typeface="Helvetica Neue"/>
                <a:ea typeface="Helvetica Neue"/>
                <a:cs typeface="Helvetica Neue"/>
              </a:rPr>
              <a:t>Config 1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: Other Event Data + Dummy Event Data</a:t>
            </a: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latin typeface="Helvetica Neue"/>
              <a:ea typeface="Helvetica Neue"/>
              <a:cs typeface="Helvetica Neue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 b="1">
                <a:latin typeface="Helvetica Neue"/>
                <a:ea typeface="Helvetica Neue"/>
                <a:cs typeface="Helvetica Neue"/>
              </a:rPr>
              <a:t>Config 2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: Other Event Data + Dummy Event Data + Augmented Data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latin typeface="Helvetica Neue"/>
              <a:ea typeface="Helvetica Neue"/>
              <a:cs typeface="Helvetica Neue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 b="1">
                <a:latin typeface="Helvetica Neue"/>
                <a:ea typeface="Helvetica Neue"/>
                <a:cs typeface="Helvetica Neue"/>
              </a:rPr>
              <a:t>Config 3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: Other Event Data + Augmented Data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latin typeface="Helvetica Neue"/>
              <a:ea typeface="Helvetica Neue"/>
              <a:cs typeface="Helvetica Neue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 b="1">
                <a:latin typeface="Helvetica Neue"/>
                <a:ea typeface="Helvetica Neue"/>
                <a:cs typeface="Helvetica Neue"/>
              </a:rPr>
              <a:t>Config 4 (Performed in two steps)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: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latin typeface="Helvetica Neue"/>
              <a:ea typeface="Helvetica Neue"/>
              <a:cs typeface="Helvetica Neue"/>
            </a:endParaRPr>
          </a:p>
          <a:p>
            <a:r>
              <a:rPr lang="en-US" sz="1400" b="1">
                <a:latin typeface="Helvetica Neue"/>
                <a:ea typeface="Helvetica Neue"/>
                <a:cs typeface="Helvetica Neue"/>
              </a:rPr>
              <a:t>      Train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 : 30% of Other Event Data </a:t>
            </a:r>
            <a:endParaRPr lang="de-DE" sz="1400">
              <a:latin typeface="Arial"/>
              <a:ea typeface="Helvetica Neue"/>
              <a:cs typeface="Arial"/>
            </a:endParaRPr>
          </a:p>
          <a:p>
            <a:r>
              <a:rPr lang="en-US" sz="1400">
                <a:latin typeface="Helvetica Neue"/>
                <a:ea typeface="Helvetica Neue"/>
                <a:cs typeface="Helvetica Neue"/>
              </a:rPr>
              <a:t>                 + Augmented Data</a:t>
            </a:r>
            <a:endParaRPr lang="de-DE" sz="1400">
              <a:latin typeface="Arial"/>
              <a:ea typeface="Helvetica Neue"/>
              <a:cs typeface="Arial"/>
            </a:endParaRPr>
          </a:p>
          <a:p>
            <a:br>
              <a:rPr lang="en-US" sz="1400">
                <a:latin typeface="Helvetica Neue"/>
                <a:ea typeface="Helvetica Neue"/>
                <a:cs typeface="Helvetica Neue"/>
              </a:rPr>
            </a:br>
            <a:r>
              <a:rPr lang="en-US" sz="1400" b="1">
                <a:latin typeface="Helvetica Neue"/>
                <a:ea typeface="Helvetica Neue"/>
                <a:cs typeface="Helvetica Neue"/>
              </a:rPr>
              <a:t>       Re-train</a:t>
            </a:r>
            <a:r>
              <a:rPr lang="en-US" sz="1400">
                <a:latin typeface="Helvetica Neue"/>
                <a:ea typeface="Helvetica Neue"/>
                <a:cs typeface="Helvetica Neue"/>
              </a:rPr>
              <a:t>: 30% of Other Event</a:t>
            </a:r>
            <a:endParaRPr lang="de-DE" sz="1400">
              <a:latin typeface="Arial"/>
              <a:ea typeface="Helvetica Neue"/>
              <a:cs typeface="Arial"/>
            </a:endParaRPr>
          </a:p>
          <a:p>
            <a:r>
              <a:rPr lang="en-US" sz="1400">
                <a:latin typeface="Helvetica Neue"/>
                <a:ea typeface="Helvetica Neue"/>
                <a:cs typeface="Helvetica Neue"/>
              </a:rPr>
              <a:t>                 Data + Dummy Event Data</a:t>
            </a:r>
            <a:endParaRPr lang="de-DE" sz="1400">
              <a:cs typeface="Arial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003E669-F7B6-830C-CB4E-7FD30A4434AB}"/>
              </a:ext>
            </a:extLst>
          </p:cNvPr>
          <p:cNvSpPr/>
          <p:nvPr/>
        </p:nvSpPr>
        <p:spPr>
          <a:xfrm rot="-5400000">
            <a:off x="8373400" y="1615888"/>
            <a:ext cx="636950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2" name="Picture 8" descr="Diagram&#10;&#10;Description automatically generated">
            <a:extLst>
              <a:ext uri="{FF2B5EF4-FFF2-40B4-BE49-F238E27FC236}">
                <a16:creationId xmlns:a16="http://schemas.microsoft.com/office/drawing/2014/main" id="{8DE683A0-9F4B-AC3F-7604-9AF2E8FB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1" y="1458770"/>
            <a:ext cx="7964310" cy="41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2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805FD36F-E348-42EC-B3BA-9339B551EA67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5413" y="361950"/>
            <a:ext cx="10799762" cy="900113"/>
          </a:xfrm>
        </p:spPr>
        <p:txBody>
          <a:bodyPr/>
          <a:lstStyle/>
          <a:p>
            <a:r>
              <a:rPr lang="en-IN"/>
              <a:t>Confusion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4407C2-53AC-C53E-FC7F-12E9DC4A820B}"/>
              </a:ext>
            </a:extLst>
          </p:cNvPr>
          <p:cNvSpPr/>
          <p:nvPr/>
        </p:nvSpPr>
        <p:spPr>
          <a:xfrm>
            <a:off x="1217547" y="1317196"/>
            <a:ext cx="4036635" cy="41078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endParaRPr lang="en-US" b="1">
              <a:latin typeface="Helvetica Neue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>
                <a:ea typeface="+mn-lt"/>
                <a:cs typeface="+mn-lt"/>
              </a:rPr>
              <a:t>Crucial to not miss any actual real fall.</a:t>
            </a:r>
          </a:p>
          <a:p>
            <a:pPr marL="285750" indent="-285750">
              <a:buFont typeface="Wingdings"/>
              <a:buChar char="ü"/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>
                <a:ea typeface="+mn-lt"/>
                <a:cs typeface="+mn-lt"/>
              </a:rPr>
              <a:t>Precision and recall are considered the most important metrics in such scenarios.</a:t>
            </a:r>
            <a:r>
              <a:rPr lang="en-US" sz="1600">
                <a:latin typeface="Arial"/>
                <a:cs typeface="Arial"/>
              </a:rPr>
              <a:t> Hence, ROC and precision-recall curve is chosen.</a:t>
            </a:r>
          </a:p>
          <a:p>
            <a:pPr marL="285750" indent="-285750">
              <a:buFont typeface="Wingdings"/>
              <a:buChar char="ü"/>
            </a:pPr>
            <a:endParaRPr lang="en-US" sz="1600">
              <a:latin typeface="Helvetica Neue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>
                <a:latin typeface="Helvetica Neue"/>
                <a:ea typeface="Helvetica Neue"/>
                <a:cs typeface="Arial"/>
              </a:rPr>
              <a:t>Comprehensive representation of the model's performance in confusion matrix</a:t>
            </a:r>
          </a:p>
          <a:p>
            <a:pPr marL="285750" indent="-285750">
              <a:buFont typeface="Wingdings"/>
              <a:buChar char="ü"/>
            </a:pPr>
            <a:endParaRPr lang="en-US">
              <a:latin typeface="Helvetica Neue"/>
            </a:endParaRPr>
          </a:p>
          <a:p>
            <a:endParaRPr lang="en-US">
              <a:latin typeface="Helvetica Neue"/>
            </a:endParaRPr>
          </a:p>
          <a:p>
            <a:pPr marL="285750" indent="-285750">
              <a:buFont typeface="Wingdings"/>
              <a:buChar char="ü"/>
            </a:pPr>
            <a:endParaRPr lang="en-US">
              <a:latin typeface="Helvetica Neue"/>
              <a:ea typeface="Helvetica Neue"/>
              <a:cs typeface="Helvetica Neue"/>
            </a:endParaRPr>
          </a:p>
          <a:p>
            <a:pPr marL="285750" indent="-285750">
              <a:buFont typeface="Wingdings"/>
              <a:buChar char="ü"/>
            </a:pPr>
            <a:endParaRPr lang="de-DE" sz="1100">
              <a:latin typeface="Arial"/>
              <a:ea typeface="Helvetica Neue"/>
              <a:cs typeface="Arial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9A502D6-F579-D270-0909-BDC875CE7EA6}"/>
              </a:ext>
            </a:extLst>
          </p:cNvPr>
          <p:cNvSpPr/>
          <p:nvPr/>
        </p:nvSpPr>
        <p:spPr>
          <a:xfrm>
            <a:off x="1219067" y="1054972"/>
            <a:ext cx="636950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1C2D13-13E0-A56E-884B-9F2E050988A5}"/>
              </a:ext>
            </a:extLst>
          </p:cNvPr>
          <p:cNvCxnSpPr>
            <a:cxnSpLocks/>
          </p:cNvCxnSpPr>
          <p:nvPr/>
        </p:nvCxnSpPr>
        <p:spPr>
          <a:xfrm flipH="1">
            <a:off x="5729568" y="926972"/>
            <a:ext cx="15287" cy="46792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6D4F56F-9BAF-FA93-513B-8980CA218083}"/>
              </a:ext>
            </a:extLst>
          </p:cNvPr>
          <p:cNvSpPr txBox="1">
            <a:spLocks/>
          </p:cNvSpPr>
          <p:nvPr/>
        </p:nvSpPr>
        <p:spPr bwMode="auto">
          <a:xfrm>
            <a:off x="1219730" y="366183"/>
            <a:ext cx="2957512" cy="47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>
                <a:cs typeface="Arial"/>
              </a:rPr>
              <a:t>Metrics</a:t>
            </a:r>
          </a:p>
        </p:txBody>
      </p:sp>
      <p:pic>
        <p:nvPicPr>
          <p:cNvPr id="8" name="Picture 8" descr="Qr code&#10;&#10;Description automatically generated">
            <a:extLst>
              <a:ext uri="{FF2B5EF4-FFF2-40B4-BE49-F238E27FC236}">
                <a16:creationId xmlns:a16="http://schemas.microsoft.com/office/drawing/2014/main" id="{BACEEFFF-0669-77F7-4A41-89FFD3FE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23" y="674868"/>
            <a:ext cx="5165158" cy="51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2">
            <a:extLst>
              <a:ext uri="{FF2B5EF4-FFF2-40B4-BE49-F238E27FC236}">
                <a16:creationId xmlns:a16="http://schemas.microsoft.com/office/drawing/2014/main" id="{193E67A0-E6CC-7BE1-4173-E662487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kern="1200" spc="-35">
                <a:latin typeface="Arial"/>
                <a:ea typeface="+mj-ea"/>
                <a:cs typeface="+mj-cs"/>
              </a:rPr>
              <a:t>AUC – ROC Curve</a:t>
            </a:r>
            <a:br>
              <a:rPr lang="de-DE" b="1" kern="1200">
                <a:latin typeface="Arial"/>
                <a:ea typeface="+mj-ea"/>
                <a:cs typeface="+mj-cs"/>
              </a:rPr>
            </a:br>
            <a:endParaRPr lang="de-DE" b="1" kern="1200">
              <a:latin typeface="Arial"/>
              <a:ea typeface="+mj-ea"/>
              <a:cs typeface="+mj-cs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half" idx="15"/>
          </p:nvPr>
        </p:nvSpPr>
        <p:spPr bwMode="auto">
          <a:xfrm>
            <a:off x="1206500" y="6011863"/>
            <a:ext cx="1296736" cy="1821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1ADC93A7-6C8F-499E-8AC1-F4F8DE1B1F8C}" type="datetime1">
              <a:rPr lang="de-DE" altLang="de-DE" kern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16.02.2023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6"/>
          </p:nvPr>
        </p:nvSpPr>
        <p:spPr bwMode="auto">
          <a:xfrm>
            <a:off x="1206500" y="6361113"/>
            <a:ext cx="1296736" cy="2176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Seite </a:t>
            </a:r>
            <a:fld id="{774AB95E-8A86-426C-9DE7-327A22F025AC}" type="slidenum"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16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8586A-A8BD-62AA-2CF8-3816E0D7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346769"/>
            <a:ext cx="10139083" cy="28008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BE1BF8-8D01-8FB0-ED4B-19D152B467C1}"/>
              </a:ext>
            </a:extLst>
          </p:cNvPr>
          <p:cNvSpPr/>
          <p:nvPr/>
        </p:nvSpPr>
        <p:spPr>
          <a:xfrm>
            <a:off x="1482128" y="4613902"/>
            <a:ext cx="9457419" cy="9867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ROC curve indicates how well the model can distinguish between classes.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The greater the AUC, the better the model predicts. AUC is highest for 3rd and 4th configuration.</a:t>
            </a: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Smaller values on the x-axis of the plot indicate lower false positives and larger values on y-axis indicate high true positive rate.</a:t>
            </a:r>
            <a:endParaRPr lang="en-US" sz="1400">
              <a:cs typeface="Arial"/>
            </a:endParaRPr>
          </a:p>
          <a:p>
            <a:pPr marL="742950" lvl="1" indent="-285750">
              <a:buFont typeface="Wingdings"/>
              <a:buChar char="ü"/>
            </a:pPr>
            <a:endParaRPr lang="de-DE" sz="1400">
              <a:cs typeface="Arial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84B012B-90D7-ED8B-BDCE-B3FF7D3B8AFC}"/>
              </a:ext>
            </a:extLst>
          </p:cNvPr>
          <p:cNvSpPr/>
          <p:nvPr/>
        </p:nvSpPr>
        <p:spPr>
          <a:xfrm>
            <a:off x="1483649" y="4342154"/>
            <a:ext cx="806282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7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2">
            <a:extLst>
              <a:ext uri="{FF2B5EF4-FFF2-40B4-BE49-F238E27FC236}">
                <a16:creationId xmlns:a16="http://schemas.microsoft.com/office/drawing/2014/main" id="{193E67A0-E6CC-7BE1-4173-E662487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kern="1200" spc="-35">
                <a:latin typeface="Arial"/>
                <a:ea typeface="+mj-ea"/>
                <a:cs typeface="+mj-cs"/>
              </a:rPr>
              <a:t>Precision – Recall Curve</a:t>
            </a:r>
            <a:br>
              <a:rPr lang="de-DE" b="1" kern="1200">
                <a:latin typeface="Arial"/>
                <a:ea typeface="+mj-ea"/>
                <a:cs typeface="+mj-cs"/>
              </a:rPr>
            </a:br>
            <a:endParaRPr lang="de-DE" b="1" kern="1200">
              <a:latin typeface="Arial"/>
              <a:ea typeface="+mj-ea"/>
              <a:cs typeface="+mj-cs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half" idx="15"/>
          </p:nvPr>
        </p:nvSpPr>
        <p:spPr bwMode="auto">
          <a:xfrm>
            <a:off x="1206500" y="6011863"/>
            <a:ext cx="1296736" cy="1821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EBC9770F-1116-4C4A-9B2F-A68597F02266}" type="datetime1">
              <a:rPr lang="de-DE" altLang="de-DE" kern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16.02.2023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6"/>
          </p:nvPr>
        </p:nvSpPr>
        <p:spPr bwMode="auto">
          <a:xfrm>
            <a:off x="1206500" y="6361113"/>
            <a:ext cx="1296736" cy="2176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Seite </a:t>
            </a:r>
            <a:fld id="{774AB95E-8A86-426C-9DE7-327A22F025AC}" type="slidenum"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17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AEBC7-1E47-9D94-11AB-D2AE8DFB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3" y="1376439"/>
            <a:ext cx="10115406" cy="2795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C0A845-D48C-94D2-BE26-A93AC48FAEBC}"/>
              </a:ext>
            </a:extLst>
          </p:cNvPr>
          <p:cNvSpPr/>
          <p:nvPr/>
        </p:nvSpPr>
        <p:spPr>
          <a:xfrm>
            <a:off x="1482128" y="4613902"/>
            <a:ext cx="9457419" cy="9867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A high precision indicates that the classifier makes very few false positive predictions 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A high recall indicates that the classifier is able to detect most of the positive instances. 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cs typeface="Arial"/>
              </a:rPr>
              <a:t>Area under the graphs increases with every configuration. For the 3rd and 4th configuration AUC is 1 for all the folds..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E76EB60-89BC-A298-1CC3-9A8D9426DD06}"/>
              </a:ext>
            </a:extLst>
          </p:cNvPr>
          <p:cNvSpPr/>
          <p:nvPr/>
        </p:nvSpPr>
        <p:spPr>
          <a:xfrm>
            <a:off x="1483649" y="4342154"/>
            <a:ext cx="806282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96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2">
            <a:extLst>
              <a:ext uri="{FF2B5EF4-FFF2-40B4-BE49-F238E27FC236}">
                <a16:creationId xmlns:a16="http://schemas.microsoft.com/office/drawing/2014/main" id="{193E67A0-E6CC-7BE1-4173-E662487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kern="1200" spc="-35">
                <a:latin typeface="Arial"/>
                <a:ea typeface="+mj-ea"/>
                <a:cs typeface="+mj-cs"/>
              </a:rPr>
              <a:t>Prediction on test Data</a:t>
            </a:r>
            <a:br>
              <a:rPr lang="de-DE" b="1" kern="1200">
                <a:latin typeface="Arial"/>
                <a:ea typeface="+mj-ea"/>
                <a:cs typeface="+mj-cs"/>
              </a:rPr>
            </a:br>
            <a:endParaRPr lang="de-DE" b="1" kern="1200">
              <a:latin typeface="Arial"/>
              <a:ea typeface="+mj-ea"/>
              <a:cs typeface="+mj-cs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half" idx="15"/>
          </p:nvPr>
        </p:nvSpPr>
        <p:spPr bwMode="auto">
          <a:xfrm>
            <a:off x="1206500" y="6011863"/>
            <a:ext cx="1296736" cy="1821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9CD77CBD-AF01-4F4C-903A-A6181C8CA06F}" type="datetime1">
              <a:rPr lang="de-DE" altLang="de-DE" kern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16.02.2023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6"/>
          </p:nvPr>
        </p:nvSpPr>
        <p:spPr bwMode="auto">
          <a:xfrm>
            <a:off x="1206500" y="6361113"/>
            <a:ext cx="1296736" cy="2176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Seite </a:t>
            </a:r>
            <a:fld id="{774AB95E-8A86-426C-9DE7-327A22F025AC}" type="slidenum"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18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5A152-2D30-7119-B521-E5777F8E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63" y="2210909"/>
            <a:ext cx="10497632" cy="20569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C0A543-1129-9CFF-1A55-85D05E36E81B}"/>
              </a:ext>
            </a:extLst>
          </p:cNvPr>
          <p:cNvSpPr/>
          <p:nvPr/>
        </p:nvSpPr>
        <p:spPr>
          <a:xfrm>
            <a:off x="1301153" y="4549536"/>
            <a:ext cx="9457419" cy="123442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The models obtained from the cross validation are used for predictions on the test data with the optimal thresholds where recall is 1(</a:t>
            </a:r>
            <a:r>
              <a:rPr lang="en-US" sz="1400" err="1">
                <a:ea typeface="+mn-lt"/>
                <a:cs typeface="+mn-lt"/>
              </a:rPr>
              <a:t>i.e</a:t>
            </a:r>
            <a:r>
              <a:rPr lang="en-US" sz="1400">
                <a:ea typeface="+mn-lt"/>
                <a:cs typeface="+mn-lt"/>
              </a:rPr>
              <a:t> lowest false negatives)and the above confusion matrices are plotted for visualization.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It can be observed that for all the configurations the mis-classification has reduced and specifically for configuration 3, both types of errors, false positives and false negatives have eliminated.</a:t>
            </a:r>
            <a:endParaRPr lang="en-US" sz="1400">
              <a:cs typeface="Arial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258433D-4DD4-A83D-5278-77BA24FB782F}"/>
              </a:ext>
            </a:extLst>
          </p:cNvPr>
          <p:cNvSpPr/>
          <p:nvPr/>
        </p:nvSpPr>
        <p:spPr>
          <a:xfrm>
            <a:off x="1302674" y="4277788"/>
            <a:ext cx="806282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922AC4E9-B827-686F-1D7C-5B25FF33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1" t="47085" r="31407" b="36995"/>
          <a:stretch/>
        </p:blipFill>
        <p:spPr>
          <a:xfrm>
            <a:off x="5232401" y="856385"/>
            <a:ext cx="5868103" cy="1225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02D616-511F-62EB-2D62-9F3ACDA48690}"/>
              </a:ext>
            </a:extLst>
          </p:cNvPr>
          <p:cNvSpPr/>
          <p:nvPr/>
        </p:nvSpPr>
        <p:spPr>
          <a:xfrm>
            <a:off x="5229225" y="1571625"/>
            <a:ext cx="5800725" cy="228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6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2">
            <a:extLst>
              <a:ext uri="{FF2B5EF4-FFF2-40B4-BE49-F238E27FC236}">
                <a16:creationId xmlns:a16="http://schemas.microsoft.com/office/drawing/2014/main" id="{193E67A0-E6CC-7BE1-4173-E662487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73818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spc="-35" err="1"/>
              <a:t>Conclusion</a:t>
            </a:r>
            <a:r>
              <a:rPr lang="de-DE" spc="-35"/>
              <a:t> and </a:t>
            </a:r>
            <a:r>
              <a:rPr lang="de-DE" spc="-35" err="1"/>
              <a:t>future</a:t>
            </a:r>
            <a:r>
              <a:rPr lang="de-DE" spc="-35"/>
              <a:t> </a:t>
            </a:r>
            <a:r>
              <a:rPr lang="de-DE" spc="-35" err="1"/>
              <a:t>work</a:t>
            </a:r>
            <a:endParaRPr lang="en-US" err="1">
              <a:ea typeface="+mj-ea"/>
              <a:cs typeface="+mj-cs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half" idx="15"/>
          </p:nvPr>
        </p:nvSpPr>
        <p:spPr bwMode="auto">
          <a:xfrm>
            <a:off x="1206500" y="6011863"/>
            <a:ext cx="1296736" cy="1821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9CD77CBD-AF01-4F4C-903A-A6181C8CA06F}" type="datetime1">
              <a:rPr lang="de-DE" altLang="de-DE" kern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16.02.2023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6"/>
          </p:nvPr>
        </p:nvSpPr>
        <p:spPr bwMode="auto">
          <a:xfrm>
            <a:off x="1206500" y="6361113"/>
            <a:ext cx="1296736" cy="2176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Seite </a:t>
            </a:r>
            <a:fld id="{774AB95E-8A86-426C-9DE7-327A22F025AC}" type="slidenum">
              <a:rPr lang="de-DE" alt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19</a:t>
            </a:fld>
            <a:endParaRPr lang="de-DE" alt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A9C3A-6851-C53F-8041-82287E832C9F}"/>
              </a:ext>
            </a:extLst>
          </p:cNvPr>
          <p:cNvSpPr txBox="1"/>
          <p:nvPr/>
        </p:nvSpPr>
        <p:spPr>
          <a:xfrm>
            <a:off x="4724400" y="3200400"/>
            <a:ext cx="184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var(--jp-content-font-family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6BC5E-9DD3-228A-4CFE-1A06677DF7E8}"/>
              </a:ext>
            </a:extLst>
          </p:cNvPr>
          <p:cNvSpPr/>
          <p:nvPr/>
        </p:nvSpPr>
        <p:spPr>
          <a:xfrm>
            <a:off x="1292494" y="1825331"/>
            <a:ext cx="9336192" cy="28250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Addressed overfitting and insufficient data through data augmentation techniques for improved performance.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Performed cross-validation to test the optimal training combination suitable for the model.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The configurations tested in this report can serve as a template for testing real fall data from a nursing home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Future work includes testing with real fall data and further optimization through hyperparameter tuning.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It is important to note that increasing the effect of traditional augmentation techniques may have a negative impact on the model's performance. 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E8A1A8B-FF6D-8DBE-37FC-BB850206C661}"/>
              </a:ext>
            </a:extLst>
          </p:cNvPr>
          <p:cNvSpPr/>
          <p:nvPr/>
        </p:nvSpPr>
        <p:spPr>
          <a:xfrm>
            <a:off x="1285356" y="1539206"/>
            <a:ext cx="806282" cy="29012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38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D8CE-8D7E-1717-27C2-10E51BEC58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2517E-7700-38A4-16F7-18E1F11D59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B966727-DBC2-4F00-A4DF-CB682CCB765E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52713-FBE3-143A-91F2-6DFF487F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AAAE17B-D795-6CAC-DE16-2018BD36D2A6}"/>
              </a:ext>
            </a:extLst>
          </p:cNvPr>
          <p:cNvSpPr txBox="1">
            <a:spLocks/>
          </p:cNvSpPr>
          <p:nvPr/>
        </p:nvSpPr>
        <p:spPr bwMode="auto">
          <a:xfrm>
            <a:off x="1204913" y="390072"/>
            <a:ext cx="10799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de-DE" b="1" kern="1200" spc="-5">
                <a:latin typeface="Arial"/>
                <a:ea typeface="+mj-ea"/>
                <a:cs typeface="+mj-cs"/>
              </a:rPr>
              <a:t>A</a:t>
            </a:r>
            <a:r>
              <a:rPr lang="de-DE" b="1" kern="1200" spc="-10">
                <a:latin typeface="Arial"/>
                <a:ea typeface="+mj-ea"/>
                <a:cs typeface="+mj-cs"/>
              </a:rPr>
              <a:t>g</a:t>
            </a:r>
            <a:r>
              <a:rPr lang="de-DE" b="1" kern="1200" spc="-5">
                <a:latin typeface="Arial"/>
                <a:ea typeface="+mj-ea"/>
                <a:cs typeface="+mj-cs"/>
              </a:rPr>
              <a:t>e</a:t>
            </a:r>
            <a:r>
              <a:rPr lang="de-DE" b="1" kern="1200" spc="-10">
                <a:latin typeface="Arial"/>
                <a:ea typeface="+mj-ea"/>
                <a:cs typeface="+mj-cs"/>
              </a:rPr>
              <a:t>nda</a:t>
            </a:r>
            <a:endParaRPr lang="de-DE" b="1" kern="1200">
              <a:latin typeface="Arial"/>
              <a:ea typeface="+mj-ea"/>
              <a:cs typeface="+mj-cs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675ACD2-A31A-D7A7-47D2-D048C862A4A6}"/>
              </a:ext>
            </a:extLst>
          </p:cNvPr>
          <p:cNvSpPr txBox="1">
            <a:spLocks/>
          </p:cNvSpPr>
          <p:nvPr/>
        </p:nvSpPr>
        <p:spPr bwMode="auto">
          <a:xfrm>
            <a:off x="7648275" y="1520826"/>
            <a:ext cx="4356399" cy="26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900" b="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l" defTabSz="457200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fontAlgn="base" hangingPunct="1">
              <a:lnSpc>
                <a:spcPct val="112000"/>
              </a:lnSpc>
              <a:spcBef>
                <a:spcPts val="4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l" defTabSz="457200" rtl="0" eaLnBrk="1" fontAlgn="base" hangingPunct="1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Our Approach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C6CF061-8581-59BD-91E8-16F9FBCA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73" y="1644804"/>
            <a:ext cx="377071" cy="353674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814EB538-A398-AF8A-3661-029F0C83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76" y="3587732"/>
            <a:ext cx="606462" cy="606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67AFE4-1A53-6D58-331B-911572C1B99F}"/>
              </a:ext>
            </a:extLst>
          </p:cNvPr>
          <p:cNvSpPr txBox="1"/>
          <p:nvPr/>
        </p:nvSpPr>
        <p:spPr>
          <a:xfrm>
            <a:off x="7578738" y="1819022"/>
            <a:ext cx="4724087" cy="26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2">
                    <a:lumMod val="75000"/>
                  </a:schemeClr>
                </a:solidFill>
              </a:rPr>
              <a:t>Workflow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040BD-9B77-7C05-BCDA-52B97AE7D2A3}"/>
              </a:ext>
            </a:extLst>
          </p:cNvPr>
          <p:cNvSpPr txBox="1"/>
          <p:nvPr/>
        </p:nvSpPr>
        <p:spPr>
          <a:xfrm>
            <a:off x="7578738" y="2519145"/>
            <a:ext cx="4724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>
                <a:solidFill>
                  <a:schemeClr val="bg2">
                    <a:lumMod val="75000"/>
                  </a:schemeClr>
                </a:solidFill>
              </a:rPr>
              <a:t>Outlier Detection | Data Cleaning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8124D-3088-B751-E220-4D05FFC24C66}"/>
              </a:ext>
            </a:extLst>
          </p:cNvPr>
          <p:cNvSpPr txBox="1"/>
          <p:nvPr/>
        </p:nvSpPr>
        <p:spPr>
          <a:xfrm>
            <a:off x="7578738" y="3194548"/>
            <a:ext cx="4724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>
                <a:solidFill>
                  <a:schemeClr val="bg2">
                    <a:lumMod val="75000"/>
                  </a:schemeClr>
                </a:solidFill>
              </a:rPr>
              <a:t>Traditional | VAE | STFT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DBA3C-63E6-A1A7-B6CF-A8A0D0662C64}"/>
              </a:ext>
            </a:extLst>
          </p:cNvPr>
          <p:cNvSpPr txBox="1"/>
          <p:nvPr/>
        </p:nvSpPr>
        <p:spPr>
          <a:xfrm>
            <a:off x="7578738" y="4581131"/>
            <a:ext cx="4654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bg2">
                    <a:lumMod val="75000"/>
                  </a:schemeClr>
                </a:solidFill>
              </a:rPr>
              <a:t>Confusion matrix | ROC &amp; Precision Recall Curve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9C7134-884E-014F-1071-74ABB0A359F8}"/>
              </a:ext>
            </a:extLst>
          </p:cNvPr>
          <p:cNvSpPr txBox="1"/>
          <p:nvPr/>
        </p:nvSpPr>
        <p:spPr>
          <a:xfrm>
            <a:off x="7578738" y="3945056"/>
            <a:ext cx="47240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>
                <a:solidFill>
                  <a:schemeClr val="bg2">
                    <a:lumMod val="75000"/>
                  </a:schemeClr>
                </a:solidFill>
              </a:rPr>
              <a:t>4 different configurations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9A065D19-32D8-F132-8084-EF9E6FB4209E}"/>
              </a:ext>
            </a:extLst>
          </p:cNvPr>
          <p:cNvSpPr txBox="1">
            <a:spLocks/>
          </p:cNvSpPr>
          <p:nvPr/>
        </p:nvSpPr>
        <p:spPr bwMode="auto">
          <a:xfrm>
            <a:off x="7648275" y="2255687"/>
            <a:ext cx="4356399" cy="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Data pre-processing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5218D6B-2BF7-4F01-22DB-D725CA602FC6}"/>
              </a:ext>
            </a:extLst>
          </p:cNvPr>
          <p:cNvSpPr txBox="1">
            <a:spLocks/>
          </p:cNvSpPr>
          <p:nvPr/>
        </p:nvSpPr>
        <p:spPr bwMode="auto">
          <a:xfrm>
            <a:off x="7648275" y="2939924"/>
            <a:ext cx="4356399" cy="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Data Augmentation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F10A75BA-8C5E-1779-DFA9-EBC4DE9799F6}"/>
              </a:ext>
            </a:extLst>
          </p:cNvPr>
          <p:cNvSpPr txBox="1">
            <a:spLocks/>
          </p:cNvSpPr>
          <p:nvPr/>
        </p:nvSpPr>
        <p:spPr bwMode="auto">
          <a:xfrm>
            <a:off x="7648275" y="3658971"/>
            <a:ext cx="4356399" cy="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Cross Validation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4E73646-D93C-1711-14A1-5AC46DDBDBC0}"/>
              </a:ext>
            </a:extLst>
          </p:cNvPr>
          <p:cNvSpPr txBox="1">
            <a:spLocks/>
          </p:cNvSpPr>
          <p:nvPr/>
        </p:nvSpPr>
        <p:spPr bwMode="auto">
          <a:xfrm>
            <a:off x="7648275" y="4302593"/>
            <a:ext cx="4356399" cy="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Metrics and Results</a:t>
            </a:r>
          </a:p>
        </p:txBody>
      </p:sp>
      <p:pic>
        <p:nvPicPr>
          <p:cNvPr id="37" name="Graphic 36" descr="End with solid fill">
            <a:extLst>
              <a:ext uri="{FF2B5EF4-FFF2-40B4-BE49-F238E27FC236}">
                <a16:creationId xmlns:a16="http://schemas.microsoft.com/office/drawing/2014/main" id="{59CEEB36-2722-EF39-124D-3EDB51AC7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3353" y="4330955"/>
            <a:ext cx="360690" cy="360690"/>
          </a:xfrm>
          <a:prstGeom prst="rect">
            <a:avLst/>
          </a:prstGeom>
        </p:spPr>
      </p:pic>
      <p:pic>
        <p:nvPicPr>
          <p:cNvPr id="39" name="Picture 2" descr="Stun piano storage artificial neural network animation - getec-solutions.com">
            <a:extLst>
              <a:ext uri="{FF2B5EF4-FFF2-40B4-BE49-F238E27FC236}">
                <a16:creationId xmlns:a16="http://schemas.microsoft.com/office/drawing/2014/main" id="{A538C52D-0307-B6AD-1036-DAFF91931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6" y="1507595"/>
            <a:ext cx="3578249" cy="35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Augmentation, development, enhancement, evolution, gain, growth, increase  icon - Download on Iconfinder">
            <a:extLst>
              <a:ext uri="{FF2B5EF4-FFF2-40B4-BE49-F238E27FC236}">
                <a16:creationId xmlns:a16="http://schemas.microsoft.com/office/drawing/2014/main" id="{4D8FCA8E-34CE-179D-58C1-E54ADD7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40" y="3044566"/>
            <a:ext cx="253916" cy="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Data processing - Free computer icons">
            <a:extLst>
              <a:ext uri="{FF2B5EF4-FFF2-40B4-BE49-F238E27FC236}">
                <a16:creationId xmlns:a16="http://schemas.microsoft.com/office/drawing/2014/main" id="{438DDC7C-1EFA-7B09-9431-0F28F016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48" y="2310011"/>
            <a:ext cx="306108" cy="30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53AE-0D92-F63E-89F2-A0B26DFD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Appendix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DC6C5-2964-7D04-A1D0-10823160DA9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4715C5-F99E-53AD-1488-638FF1BC9B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5C5F177D-C246-47BA-8391-7D547EF3AF5B}" type="datetime1">
              <a:rPr lang="de-DE" smtClean="0"/>
              <a:t>16.02.2023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45975-C7D5-20B1-7C84-F202FFAC19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20</a:t>
            </a:fld>
            <a:endParaRPr lang="de-DE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83603A4-6F88-ABEA-0284-1C96CEABCD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735666" y="1288048"/>
            <a:ext cx="8977084" cy="1223323"/>
          </a:xfrm>
        </p:spPr>
      </p:pic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D59A17B2-4BFE-9796-EB7F-1436F39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727031"/>
            <a:ext cx="8966201" cy="29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2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F8E-A489-4FDF-EFE5-27185149F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Workflow Pipeline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25E6B4-34B5-7A25-26E6-3CAA5686A0D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04788" y="1663582"/>
            <a:ext cx="10450983" cy="1767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9BC8-388D-BAE1-D158-74D7F687BFE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46E7-8EC4-32CC-8B84-9999EAA3A1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FC576AA8-CD83-4029-B77A-25777131035F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1F19-D900-10EA-71D6-CBBCC6BA2C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EA0C8-9966-DED1-0968-ECB8A7A52BA8}"/>
              </a:ext>
            </a:extLst>
          </p:cNvPr>
          <p:cNvSpPr/>
          <p:nvPr/>
        </p:nvSpPr>
        <p:spPr>
          <a:xfrm>
            <a:off x="1386878" y="3994777"/>
            <a:ext cx="9942136" cy="9963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/>
              <a:buChar char="ü"/>
            </a:pPr>
            <a:r>
              <a:rPr lang="de-DE" sz="1400" err="1">
                <a:ea typeface="+mn-lt"/>
                <a:cs typeface="+mn-lt"/>
              </a:rPr>
              <a:t>We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built</a:t>
            </a:r>
            <a:r>
              <a:rPr lang="de-DE" sz="1400">
                <a:ea typeface="+mn-lt"/>
                <a:cs typeface="+mn-lt"/>
              </a:rPr>
              <a:t> a </a:t>
            </a:r>
            <a:r>
              <a:rPr lang="de-DE" sz="1400" err="1">
                <a:ea typeface="+mn-lt"/>
                <a:cs typeface="+mn-lt"/>
              </a:rPr>
              <a:t>pipeline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to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have</a:t>
            </a:r>
            <a:r>
              <a:rPr lang="de-DE" sz="1400">
                <a:ea typeface="+mn-lt"/>
                <a:cs typeface="+mn-lt"/>
              </a:rPr>
              <a:t> a </a:t>
            </a:r>
            <a:r>
              <a:rPr lang="de-DE" sz="1400" err="1">
                <a:ea typeface="+mn-lt"/>
                <a:cs typeface="+mn-lt"/>
              </a:rPr>
              <a:t>clear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picture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of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how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to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proceed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with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each</a:t>
            </a:r>
            <a:r>
              <a:rPr lang="de-DE" sz="1400">
                <a:ea typeface="+mn-lt"/>
                <a:cs typeface="+mn-lt"/>
              </a:rPr>
              <a:t> and </a:t>
            </a:r>
            <a:r>
              <a:rPr lang="de-DE" sz="1400" err="1">
                <a:ea typeface="+mn-lt"/>
                <a:cs typeface="+mn-lt"/>
              </a:rPr>
              <a:t>every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step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of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building</a:t>
            </a:r>
            <a:r>
              <a:rPr lang="de-DE" sz="1400">
                <a:ea typeface="+mn-lt"/>
                <a:cs typeface="+mn-lt"/>
              </a:rPr>
              <a:t>, </a:t>
            </a:r>
            <a:r>
              <a:rPr lang="de-DE" sz="1400" err="1">
                <a:ea typeface="+mn-lt"/>
                <a:cs typeface="+mn-lt"/>
              </a:rPr>
              <a:t>evaluating</a:t>
            </a:r>
            <a:r>
              <a:rPr lang="de-DE" sz="1400">
                <a:ea typeface="+mn-lt"/>
                <a:cs typeface="+mn-lt"/>
              </a:rPr>
              <a:t> and </a:t>
            </a:r>
            <a:r>
              <a:rPr lang="de-DE" sz="1400" err="1">
                <a:ea typeface="+mn-lt"/>
                <a:cs typeface="+mn-lt"/>
              </a:rPr>
              <a:t>enhancing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the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model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for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more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efficient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classification</a:t>
            </a:r>
            <a:r>
              <a:rPr lang="de-DE" sz="1400">
                <a:ea typeface="+mn-lt"/>
                <a:cs typeface="+mn-lt"/>
              </a:rPr>
              <a:t>. </a:t>
            </a:r>
            <a:r>
              <a:rPr lang="de-DE" sz="1400" err="1">
                <a:ea typeface="+mn-lt"/>
                <a:cs typeface="+mn-lt"/>
              </a:rPr>
              <a:t>Our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case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study</a:t>
            </a:r>
            <a:r>
              <a:rPr lang="de-DE" sz="1400">
                <a:ea typeface="+mn-lt"/>
                <a:cs typeface="+mn-lt"/>
              </a:rPr>
              <a:t> was </a:t>
            </a:r>
            <a:r>
              <a:rPr lang="de-DE" sz="1400" err="1">
                <a:ea typeface="+mn-lt"/>
                <a:cs typeface="+mn-lt"/>
              </a:rPr>
              <a:t>completed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through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several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stages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with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the</a:t>
            </a:r>
            <a:r>
              <a:rPr lang="de-DE" sz="1400">
                <a:ea typeface="+mn-lt"/>
                <a:cs typeface="+mn-lt"/>
              </a:rPr>
              <a:t> initial </a:t>
            </a:r>
            <a:r>
              <a:rPr lang="de-DE" sz="1400" err="1">
                <a:ea typeface="+mn-lt"/>
                <a:cs typeface="+mn-lt"/>
              </a:rPr>
              <a:t>flow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being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the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starting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point</a:t>
            </a:r>
            <a:r>
              <a:rPr lang="de-DE" sz="1400">
                <a:ea typeface="+mn-lt"/>
                <a:cs typeface="+mn-lt"/>
              </a:rPr>
              <a:t>.</a:t>
            </a:r>
            <a:endParaRPr lang="en-US" sz="1400">
              <a:cs typeface="Arial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802536D-EA56-9C95-5293-4C4D8582D1FF}"/>
              </a:ext>
            </a:extLst>
          </p:cNvPr>
          <p:cNvSpPr/>
          <p:nvPr/>
        </p:nvSpPr>
        <p:spPr>
          <a:xfrm>
            <a:off x="1388399" y="3732554"/>
            <a:ext cx="806282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18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F8E-A489-4FDF-EFE5-27185149F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Data Pre-processing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9BC8-388D-BAE1-D158-74D7F687BFE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46E7-8EC4-32CC-8B84-9999EAA3A1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7DC10DA-DA2B-4F1A-9695-A746B86FDCC7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1F19-D900-10EA-71D6-CBBCC6BA2C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42C9EE-1E90-BF12-2D4E-4950987E240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876127" y="2334617"/>
            <a:ext cx="5445219" cy="2035433"/>
          </a:xfr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F75BB-4C12-F6DE-03E5-701BE4F3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74" y="1201622"/>
            <a:ext cx="3115236" cy="94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D9D4A-4F23-83E4-75A9-0F1A247FB5CB}"/>
              </a:ext>
            </a:extLst>
          </p:cNvPr>
          <p:cNvSpPr txBox="1"/>
          <p:nvPr/>
        </p:nvSpPr>
        <p:spPr>
          <a:xfrm>
            <a:off x="1084728" y="1420813"/>
            <a:ext cx="850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Lab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259EA-AD7C-ED20-E325-9F3E841C9F83}"/>
              </a:ext>
            </a:extLst>
          </p:cNvPr>
          <p:cNvSpPr txBox="1"/>
          <p:nvPr/>
        </p:nvSpPr>
        <p:spPr>
          <a:xfrm>
            <a:off x="2268071" y="2959918"/>
            <a:ext cx="1372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>
                <a:highlight>
                  <a:srgbClr val="C0C0C0"/>
                </a:highlight>
              </a:rPr>
              <a:t>Outlier detection</a:t>
            </a:r>
            <a:endParaRPr lang="en-IN" sz="1100" b="1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9F73489-035A-DC44-8DD5-6AB8286B5F25}"/>
              </a:ext>
            </a:extLst>
          </p:cNvPr>
          <p:cNvCxnSpPr/>
          <p:nvPr/>
        </p:nvCxnSpPr>
        <p:spPr>
          <a:xfrm>
            <a:off x="9579162" y="3209115"/>
            <a:ext cx="486211" cy="34987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72B6C7-F06E-AD02-E1FF-5E3BF50AE5EF}"/>
              </a:ext>
            </a:extLst>
          </p:cNvPr>
          <p:cNvSpPr txBox="1"/>
          <p:nvPr/>
        </p:nvSpPr>
        <p:spPr>
          <a:xfrm>
            <a:off x="10156638" y="3428183"/>
            <a:ext cx="167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>
                <a:highlight>
                  <a:srgbClr val="C0C0C0"/>
                </a:highlight>
              </a:rPr>
              <a:t>Cleaned dummy data</a:t>
            </a:r>
            <a:endParaRPr lang="en-IN" sz="1100" b="1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E53E1-4115-DD11-1A5E-0C94A4211607}"/>
              </a:ext>
            </a:extLst>
          </p:cNvPr>
          <p:cNvGrpSpPr/>
          <p:nvPr/>
        </p:nvGrpSpPr>
        <p:grpSpPr>
          <a:xfrm>
            <a:off x="1208483" y="4441638"/>
            <a:ext cx="9961781" cy="1258524"/>
            <a:chOff x="721650" y="4610971"/>
            <a:chExt cx="9961781" cy="12585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FAE6E3-944B-2BE8-FB1A-90A1DFE83D7D}"/>
                </a:ext>
              </a:extLst>
            </p:cNvPr>
            <p:cNvSpPr/>
            <p:nvPr/>
          </p:nvSpPr>
          <p:spPr>
            <a:xfrm>
              <a:off x="730712" y="4873194"/>
              <a:ext cx="9952719" cy="9963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t"/>
            <a:lstStyle>
              <a:defPPr>
                <a:defRPr lang="de-DE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42950" lvl="1" indent="-285750" algn="just">
                <a:buFont typeface="Wingdings"/>
                <a:buChar char="ü"/>
              </a:pPr>
              <a:r>
                <a:rPr lang="de-DE" sz="1400">
                  <a:cs typeface="Arial"/>
                </a:rPr>
                <a:t>The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acceleration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values</a:t>
              </a:r>
              <a:r>
                <a:rPr lang="de-DE" sz="1400">
                  <a:ea typeface="+mn-lt"/>
                  <a:cs typeface="+mn-lt"/>
                </a:rPr>
                <a:t>(</a:t>
              </a:r>
              <a:r>
                <a:rPr lang="de-DE" sz="1400" err="1">
                  <a:ea typeface="+mn-lt"/>
                  <a:cs typeface="+mn-lt"/>
                </a:rPr>
                <a:t>x,y,z</a:t>
              </a:r>
              <a:r>
                <a:rPr lang="de-DE" sz="1400">
                  <a:ea typeface="+mn-lt"/>
                  <a:cs typeface="+mn-lt"/>
                </a:rPr>
                <a:t>) </a:t>
              </a:r>
              <a:r>
                <a:rPr lang="de-DE" sz="1400" err="1">
                  <a:ea typeface="+mn-lt"/>
                  <a:cs typeface="+mn-lt"/>
                </a:rPr>
                <a:t>values</a:t>
              </a:r>
              <a:r>
                <a:rPr lang="de-DE" sz="1400">
                  <a:ea typeface="+mn-lt"/>
                  <a:cs typeface="+mn-lt"/>
                </a:rPr>
                <a:t> at different </a:t>
              </a:r>
              <a:r>
                <a:rPr lang="de-DE" sz="1400" err="1">
                  <a:ea typeface="+mn-lt"/>
                  <a:cs typeface="+mn-lt"/>
                </a:rPr>
                <a:t>settings</a:t>
              </a:r>
              <a:r>
                <a:rPr lang="de-DE" sz="1400">
                  <a:ea typeface="+mn-lt"/>
                  <a:cs typeface="+mn-lt"/>
                </a:rPr>
                <a:t> and </a:t>
              </a:r>
              <a:r>
                <a:rPr lang="de-DE" sz="1400" err="1">
                  <a:ea typeface="+mn-lt"/>
                  <a:cs typeface="+mn-lt"/>
                </a:rPr>
                <a:t>experiments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for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each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of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the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sensors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are</a:t>
              </a:r>
              <a:r>
                <a:rPr lang="de-DE" sz="1400">
                  <a:ea typeface="+mn-lt"/>
                  <a:cs typeface="+mn-lt"/>
                </a:rPr>
                <a:t> </a:t>
              </a:r>
              <a:r>
                <a:rPr lang="de-DE" sz="1400" err="1">
                  <a:ea typeface="+mn-lt"/>
                  <a:cs typeface="+mn-lt"/>
                </a:rPr>
                <a:t>obtained</a:t>
              </a:r>
              <a:r>
                <a:rPr lang="de-DE" sz="1400">
                  <a:ea typeface="+mn-lt"/>
                  <a:cs typeface="+mn-lt"/>
                </a:rPr>
                <a:t>.</a:t>
              </a:r>
            </a:p>
            <a:p>
              <a:pPr marL="742950" lvl="1" indent="-285750" algn="just">
                <a:buFont typeface="Wingdings"/>
                <a:buChar char="ü"/>
              </a:pPr>
              <a:r>
                <a:rPr lang="de-DE" sz="1400" err="1">
                  <a:cs typeface="Arial"/>
                </a:rPr>
                <a:t>Incorrect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data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observed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from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the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one</a:t>
              </a:r>
              <a:r>
                <a:rPr lang="de-DE" sz="1400">
                  <a:cs typeface="Arial"/>
                </a:rPr>
                <a:t> </a:t>
              </a:r>
              <a:r>
                <a:rPr lang="de-DE" sz="1400" err="1">
                  <a:cs typeface="Arial"/>
                </a:rPr>
                <a:t>of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the</a:t>
              </a:r>
              <a:r>
                <a:rPr lang="de-DE" sz="1400">
                  <a:cs typeface="Arial"/>
                </a:rPr>
                <a:t> </a:t>
              </a:r>
              <a:r>
                <a:rPr lang="de-DE" sz="1400" err="1">
                  <a:cs typeface="Arial"/>
                </a:rPr>
                <a:t>faulty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sensors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for</a:t>
              </a:r>
              <a:r>
                <a:rPr lang="de-DE" sz="1400">
                  <a:cs typeface="Arial"/>
                </a:rPr>
                <a:t> L3 and L7 </a:t>
              </a:r>
              <a:r>
                <a:rPr lang="de-DE" sz="1400" err="1">
                  <a:cs typeface="Arial"/>
                </a:rPr>
                <a:t>settings</a:t>
              </a:r>
              <a:endParaRPr lang="de-DE" sz="1400">
                <a:cs typeface="Arial"/>
              </a:endParaRPr>
            </a:p>
            <a:p>
              <a:pPr marL="742950" lvl="1" indent="-285750" algn="just">
                <a:buFont typeface="Wingdings"/>
                <a:buChar char="ü"/>
              </a:pPr>
              <a:r>
                <a:rPr lang="de-DE" sz="1400" err="1">
                  <a:cs typeface="Arial"/>
                </a:rPr>
                <a:t>Cleaned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data</a:t>
              </a:r>
              <a:r>
                <a:rPr lang="de-DE" sz="1400">
                  <a:cs typeface="Arial"/>
                </a:rPr>
                <a:t> </a:t>
              </a:r>
              <a:r>
                <a:rPr lang="de-DE" sz="1400" err="1">
                  <a:cs typeface="Arial"/>
                </a:rPr>
                <a:t>obtained</a:t>
              </a:r>
              <a:r>
                <a:rPr lang="de-DE" sz="1400">
                  <a:cs typeface="Arial"/>
                </a:rPr>
                <a:t> after </a:t>
              </a:r>
              <a:r>
                <a:rPr lang="de-DE" sz="1400" err="1">
                  <a:cs typeface="Arial"/>
                </a:rPr>
                <a:t>filtering</a:t>
              </a:r>
              <a:r>
                <a:rPr lang="de-DE" sz="1400">
                  <a:cs typeface="Arial"/>
                </a:rPr>
                <a:t> out </a:t>
              </a:r>
              <a:r>
                <a:rPr lang="de-DE" sz="1400" err="1">
                  <a:cs typeface="Arial"/>
                </a:rPr>
                <a:t>the</a:t>
              </a:r>
              <a:r>
                <a:rPr lang="de-DE" sz="1400">
                  <a:cs typeface="Arial"/>
                </a:rPr>
                <a:t> negative </a:t>
              </a:r>
              <a:r>
                <a:rPr lang="de-DE" sz="1400" err="1">
                  <a:cs typeface="Arial"/>
                </a:rPr>
                <a:t>values</a:t>
              </a:r>
              <a:r>
                <a:rPr lang="de-DE" sz="1400">
                  <a:cs typeface="Arial"/>
                </a:rPr>
                <a:t>.</a:t>
              </a:r>
            </a:p>
            <a:p>
              <a:pPr lvl="1" algn="just"/>
              <a:endParaRPr lang="de-DE" sz="1400">
                <a:cs typeface="Arial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C3119AC-A3A1-5AA1-B702-FDA8EAA6EF4A}"/>
                </a:ext>
              </a:extLst>
            </p:cNvPr>
            <p:cNvSpPr/>
            <p:nvPr/>
          </p:nvSpPr>
          <p:spPr>
            <a:xfrm>
              <a:off x="721650" y="4610971"/>
              <a:ext cx="806282" cy="272807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de-DE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298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F8E-A489-4FDF-EFE5-27185149F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0237" cy="404813"/>
          </a:xfrm>
        </p:spPr>
        <p:txBody>
          <a:bodyPr/>
          <a:lstStyle/>
          <a:p>
            <a:r>
              <a:rPr lang="en-IN"/>
              <a:t>Real 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9BC8-388D-BAE1-D158-74D7F687BFE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46E7-8EC4-32CC-8B84-9999EAA3A1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3969DA3-2D99-460E-A3E1-08F9333D0377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1F19-D900-10EA-71D6-CBBCC6BA2C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C92A4-E97C-7B08-9FB7-5EF6A565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64" y="1085620"/>
            <a:ext cx="8108722" cy="3339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FA6D1-7DB0-0303-EC08-2E0BF8A8BCD8}"/>
              </a:ext>
            </a:extLst>
          </p:cNvPr>
          <p:cNvSpPr txBox="1"/>
          <p:nvPr/>
        </p:nvSpPr>
        <p:spPr>
          <a:xfrm>
            <a:off x="1204912" y="4788693"/>
            <a:ext cx="4732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295B5-4A9D-F164-FDE1-1572EAE36E4B}"/>
              </a:ext>
            </a:extLst>
          </p:cNvPr>
          <p:cNvSpPr/>
          <p:nvPr/>
        </p:nvSpPr>
        <p:spPr>
          <a:xfrm>
            <a:off x="1529753" y="4813927"/>
            <a:ext cx="9457419" cy="9867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Sensor data is converted in 10 second snippet</a:t>
            </a:r>
            <a:endParaRPr lang="en-US" sz="1400"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Short-time Fourier transform of 10 seconds snippets</a:t>
            </a:r>
          </a:p>
          <a:p>
            <a:pPr marL="285750" indent="-28575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Only 1 Real fall is identified and further implementation is done with dummy data </a:t>
            </a:r>
          </a:p>
          <a:p>
            <a:pPr marL="742950" lvl="1" indent="-285750">
              <a:buFont typeface="Wingdings"/>
              <a:buChar char="ü"/>
            </a:pPr>
            <a:endParaRPr lang="de-DE" sz="1400">
              <a:cs typeface="Arial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2D59EB6-2F56-B0BC-8602-012E6B95AF16}"/>
              </a:ext>
            </a:extLst>
          </p:cNvPr>
          <p:cNvSpPr/>
          <p:nvPr/>
        </p:nvSpPr>
        <p:spPr>
          <a:xfrm>
            <a:off x="1531274" y="4542179"/>
            <a:ext cx="806282" cy="2728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1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F8E-A489-4FDF-EFE5-27185149F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CNN - Overfitting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F9BC8-388D-BAE1-D158-74D7F687BFE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46E7-8EC4-32CC-8B84-9999EAA3A1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FD67A5F-633B-406A-8499-F1153974FA1A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1F19-D900-10EA-71D6-CBBCC6BA2C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2CC74-BF1E-AA21-984E-661742CB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9" y="3949183"/>
            <a:ext cx="5712300" cy="1878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92392-053A-21B3-3C37-FE7717F06694}"/>
              </a:ext>
            </a:extLst>
          </p:cNvPr>
          <p:cNvSpPr txBox="1"/>
          <p:nvPr/>
        </p:nvSpPr>
        <p:spPr>
          <a:xfrm>
            <a:off x="2501899" y="1135544"/>
            <a:ext cx="2167417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50" b="1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  <a:p>
            <a:pPr algn="ctr"/>
            <a:r>
              <a:rPr lang="en-IN" sz="1050" b="1">
                <a:latin typeface="Arial" panose="020B0604020202020204" pitchFamily="34" charset="0"/>
                <a:cs typeface="Arial" panose="020B0604020202020204" pitchFamily="34" charset="0"/>
              </a:rPr>
              <a:t>(dummy + fake fall data)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E50111-4E43-EEC3-FB12-73B62510DE2B}"/>
              </a:ext>
            </a:extLst>
          </p:cNvPr>
          <p:cNvSpPr/>
          <p:nvPr/>
        </p:nvSpPr>
        <p:spPr>
          <a:xfrm rot="5400000">
            <a:off x="3501731" y="3737418"/>
            <a:ext cx="227525" cy="15594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9E77BC9-EE23-34CE-71F5-E5638CE73A93}"/>
              </a:ext>
            </a:extLst>
          </p:cNvPr>
          <p:cNvSpPr/>
          <p:nvPr/>
        </p:nvSpPr>
        <p:spPr>
          <a:xfrm rot="5400000">
            <a:off x="3430008" y="1720861"/>
            <a:ext cx="227525" cy="155940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1EFB5B-E5EE-809D-7ED9-D5C1759F4C93}"/>
              </a:ext>
            </a:extLst>
          </p:cNvPr>
          <p:cNvSpPr/>
          <p:nvPr/>
        </p:nvSpPr>
        <p:spPr>
          <a:xfrm>
            <a:off x="5428132" y="2656610"/>
            <a:ext cx="951799" cy="25821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C7EDAD7-9D6D-B958-A8ED-83C99BBF2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96"/>
          <a:stretch/>
        </p:blipFill>
        <p:spPr bwMode="auto">
          <a:xfrm>
            <a:off x="7088120" y="952827"/>
            <a:ext cx="1951549" cy="4654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C2ECAF-5BEE-C393-D7E5-9C6573C2E5CA}"/>
              </a:ext>
            </a:extLst>
          </p:cNvPr>
          <p:cNvSpPr/>
          <p:nvPr/>
        </p:nvSpPr>
        <p:spPr>
          <a:xfrm>
            <a:off x="9351895" y="956302"/>
            <a:ext cx="2608944" cy="355852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Since the data is </a:t>
            </a:r>
            <a:r>
              <a:rPr lang="en-US" sz="1400" b="1">
                <a:ea typeface="+mn-lt"/>
                <a:cs typeface="+mn-lt"/>
              </a:rPr>
              <a:t>imbalanced</a:t>
            </a:r>
            <a:r>
              <a:rPr lang="en-US" sz="1400">
                <a:ea typeface="+mn-lt"/>
                <a:cs typeface="+mn-lt"/>
              </a:rPr>
              <a:t>, Our CNN model is </a:t>
            </a:r>
            <a:r>
              <a:rPr lang="en-US" sz="1400" b="1">
                <a:ea typeface="+mn-lt"/>
                <a:cs typeface="+mn-lt"/>
              </a:rPr>
              <a:t>overfitting</a:t>
            </a:r>
            <a:endParaRPr lang="en-US" b="1">
              <a:cs typeface="Arial"/>
            </a:endParaRPr>
          </a:p>
          <a:p>
            <a:pPr marL="342900" indent="-34290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Model accuracy is very high from the very beginning.</a:t>
            </a:r>
          </a:p>
          <a:p>
            <a:pPr marL="342900" indent="-34290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To reduce overfitting, we need more dummy data (class 1 data)</a:t>
            </a:r>
          </a:p>
          <a:p>
            <a:pPr marL="342900" indent="-342900">
              <a:buFont typeface="Wingdings"/>
              <a:buChar char="ü"/>
            </a:pPr>
            <a:endParaRPr lang="en-US" sz="1400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1400">
                <a:ea typeface="+mn-lt"/>
                <a:cs typeface="+mn-lt"/>
              </a:rPr>
              <a:t>This can be achieved by implementation of several </a:t>
            </a:r>
            <a:r>
              <a:rPr lang="en-US" sz="1400" b="1">
                <a:ea typeface="+mn-lt"/>
                <a:cs typeface="+mn-lt"/>
              </a:rPr>
              <a:t>data augmentation </a:t>
            </a:r>
            <a:r>
              <a:rPr lang="en-US" sz="1400">
                <a:ea typeface="+mn-lt"/>
                <a:cs typeface="+mn-lt"/>
              </a:rPr>
              <a:t>techniques</a:t>
            </a:r>
          </a:p>
          <a:p>
            <a:pPr marL="285750" indent="-285750">
              <a:buFont typeface="Wingdings"/>
              <a:buChar char="ü"/>
            </a:pPr>
            <a:endParaRPr lang="en-US" sz="1400">
              <a:cs typeface="Arial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3211775-3C29-EC7B-CFFB-132793E33499}"/>
              </a:ext>
            </a:extLst>
          </p:cNvPr>
          <p:cNvSpPr/>
          <p:nvPr/>
        </p:nvSpPr>
        <p:spPr>
          <a:xfrm rot="-5400000">
            <a:off x="8934846" y="1160276"/>
            <a:ext cx="633773" cy="196607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1" name="Picture 12" descr="Table&#10;&#10;Description automatically generated">
            <a:extLst>
              <a:ext uri="{FF2B5EF4-FFF2-40B4-BE49-F238E27FC236}">
                <a16:creationId xmlns:a16="http://schemas.microsoft.com/office/drawing/2014/main" id="{FAECF510-9214-B8D7-3C4F-1C298102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174" y="1907589"/>
            <a:ext cx="2743200" cy="1666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9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B2E9B9C-672D-4E08-A645-951CBEF7C8BF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Traditional Augmentation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E07018-7989-5666-CF84-72B07D1E383C}"/>
              </a:ext>
            </a:extLst>
          </p:cNvPr>
          <p:cNvSpPr txBox="1">
            <a:spLocks/>
          </p:cNvSpPr>
          <p:nvPr/>
        </p:nvSpPr>
        <p:spPr bwMode="auto">
          <a:xfrm>
            <a:off x="5416868" y="1028147"/>
            <a:ext cx="1054192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Jittering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DA7EC-3588-778F-48B9-A69519F2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98" y="1420813"/>
            <a:ext cx="6847003" cy="1326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EF8-7918-C5BA-6141-7721E676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51" y="3147819"/>
            <a:ext cx="3585956" cy="2571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34A94D5-931F-1532-A250-A46766E3F320}"/>
              </a:ext>
            </a:extLst>
          </p:cNvPr>
          <p:cNvSpPr txBox="1">
            <a:spLocks/>
          </p:cNvSpPr>
          <p:nvPr/>
        </p:nvSpPr>
        <p:spPr bwMode="auto">
          <a:xfrm>
            <a:off x="2054739" y="2765844"/>
            <a:ext cx="1972234" cy="38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Magnitude warping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12327B-760B-2BEB-BAC9-53A9DA20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890" y="3174390"/>
            <a:ext cx="3585956" cy="2501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634F7C6-A56F-D88E-22C9-2E0065E208A6}"/>
              </a:ext>
            </a:extLst>
          </p:cNvPr>
          <p:cNvSpPr txBox="1">
            <a:spLocks/>
          </p:cNvSpPr>
          <p:nvPr/>
        </p:nvSpPr>
        <p:spPr bwMode="auto">
          <a:xfrm>
            <a:off x="7980410" y="2769770"/>
            <a:ext cx="1972234" cy="38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Time warping</a:t>
            </a:r>
          </a:p>
        </p:txBody>
      </p:sp>
    </p:spTree>
    <p:extLst>
      <p:ext uri="{BB962C8B-B14F-4D97-AF65-F5344CB8AC3E}">
        <p14:creationId xmlns:p14="http://schemas.microsoft.com/office/powerpoint/2010/main" val="97956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F7342E00-DA1A-4D0A-873F-F6C12A17F453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Traditional Augmentation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E07018-7989-5666-CF84-72B07D1E383C}"/>
              </a:ext>
            </a:extLst>
          </p:cNvPr>
          <p:cNvSpPr txBox="1">
            <a:spLocks/>
          </p:cNvSpPr>
          <p:nvPr/>
        </p:nvSpPr>
        <p:spPr bwMode="auto">
          <a:xfrm>
            <a:off x="5109883" y="1082911"/>
            <a:ext cx="1972233" cy="39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Window warping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634F7C6-A56F-D88E-22C9-2E0065E208A6}"/>
              </a:ext>
            </a:extLst>
          </p:cNvPr>
          <p:cNvSpPr txBox="1">
            <a:spLocks/>
          </p:cNvSpPr>
          <p:nvPr/>
        </p:nvSpPr>
        <p:spPr bwMode="auto">
          <a:xfrm>
            <a:off x="5479257" y="3429000"/>
            <a:ext cx="1972234" cy="38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Scaling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7D7D6-5C45-3DB2-CF33-30514D85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61" y="1590676"/>
            <a:ext cx="8665078" cy="167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158A4-CCA0-6080-4162-35670D05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66" y="3914452"/>
            <a:ext cx="8665078" cy="1678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702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7B03-C6E3-30A2-C561-FECBC2D829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3AE2-8231-1ED1-D97B-164AE1B32B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7548B36-85FA-45F3-A6E9-9C582CC708EF}" type="datetime1">
              <a:rPr lang="de-DE" smtClean="0"/>
              <a:t>16.02.2023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CB323-8621-11AA-6B6C-B89E20BAA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B618C-C3D1-AAA6-727F-070C1ADEC3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IN"/>
              <a:t>Combined traditional Augmentation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E07018-7989-5666-CF84-72B07D1E383C}"/>
              </a:ext>
            </a:extLst>
          </p:cNvPr>
          <p:cNvSpPr txBox="1">
            <a:spLocks/>
          </p:cNvSpPr>
          <p:nvPr/>
        </p:nvSpPr>
        <p:spPr bwMode="auto">
          <a:xfrm>
            <a:off x="4932773" y="1011604"/>
            <a:ext cx="2893415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Jittering + window warping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05CEF8-7918-C5BA-6141-7721E676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3799" y="3109953"/>
            <a:ext cx="3678974" cy="2637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12327B-760B-2BEB-BAC9-53A9DA20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04925" y="3109953"/>
            <a:ext cx="3780994" cy="2637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366B3-7BD9-27F5-5D0E-EE5DD762B3A3}"/>
              </a:ext>
            </a:extLst>
          </p:cNvPr>
          <p:cNvSpPr txBox="1">
            <a:spLocks/>
          </p:cNvSpPr>
          <p:nvPr/>
        </p:nvSpPr>
        <p:spPr bwMode="auto">
          <a:xfrm>
            <a:off x="1606081" y="2729426"/>
            <a:ext cx="3326692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Jittering + magnitude  warping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B2272C-4E3E-DC31-D146-B1A52E39C476}"/>
              </a:ext>
            </a:extLst>
          </p:cNvPr>
          <p:cNvSpPr txBox="1">
            <a:spLocks/>
          </p:cNvSpPr>
          <p:nvPr/>
        </p:nvSpPr>
        <p:spPr bwMode="auto">
          <a:xfrm>
            <a:off x="7546096" y="2747125"/>
            <a:ext cx="3326692" cy="41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600" b="1" kern="1200" baseline="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2pPr>
            <a:lvl3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3pPr>
            <a:lvl4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4pPr>
            <a:lvl5pPr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defTabSz="457200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600"/>
              <a:t>Jittering + time warping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B9153-1423-0AA6-C099-A175BDDC1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t="48235" r="25441" b="27713"/>
          <a:stretch/>
        </p:blipFill>
        <p:spPr bwMode="auto">
          <a:xfrm>
            <a:off x="2999453" y="1394133"/>
            <a:ext cx="6627532" cy="13534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2352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_16_9neu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slides_16_9.potx" id="{E210FDC8-774D-4716-A11A-2C184AA21876}" vid="{7E1C3BA4-EB68-4042-9FEA-90DFEB57C34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84E22DD511734595D8BE822BC27211" ma:contentTypeVersion="10" ma:contentTypeDescription="Create a new document." ma:contentTypeScope="" ma:versionID="259e9bddf394291ebf1ae2c03713d0f7">
  <xsd:schema xmlns:xsd="http://www.w3.org/2001/XMLSchema" xmlns:xs="http://www.w3.org/2001/XMLSchema" xmlns:p="http://schemas.microsoft.com/office/2006/metadata/properties" xmlns:ns2="b7c514fc-d167-48f1-ac69-df2a5dce354b" xmlns:ns3="dfb04da7-4b5b-4f0d-a08e-cd65988ecd71" targetNamespace="http://schemas.microsoft.com/office/2006/metadata/properties" ma:root="true" ma:fieldsID="e9211f3b623827ab21a198b9a838ec71" ns2:_="" ns3:_="">
    <xsd:import namespace="b7c514fc-d167-48f1-ac69-df2a5dce354b"/>
    <xsd:import namespace="dfb04da7-4b5b-4f0d-a08e-cd65988ecd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514fc-d167-48f1-ac69-df2a5dce3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4f4afa6-d477-4e7f-9106-51509c4efd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04da7-4b5b-4f0d-a08e-cd65988ecd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3efb1c7-94b5-4f47-9626-cf54d9c74f21}" ma:internalName="TaxCatchAll" ma:showField="CatchAllData" ma:web="dfb04da7-4b5b-4f0d-a08e-cd65988ecd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b04da7-4b5b-4f0d-a08e-cd65988ecd71" xsi:nil="true"/>
    <lcf76f155ced4ddcb4097134ff3c332f xmlns="b7c514fc-d167-48f1-ac69-df2a5dce354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E934F7-B478-4013-AD0E-4266249628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4C9325-8030-49CF-AB78-F2F30A5105CC}">
  <ds:schemaRefs>
    <ds:schemaRef ds:uri="b7c514fc-d167-48f1-ac69-df2a5dce354b"/>
    <ds:schemaRef ds:uri="dfb04da7-4b5b-4f0d-a08e-cd65988ecd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DB4388F-D4C4-41D0-9056-865AE7C57B79}">
  <ds:schemaRefs>
    <ds:schemaRef ds:uri="b7c514fc-d167-48f1-ac69-df2a5dce354b"/>
    <ds:schemaRef ds:uri="dfb04da7-4b5b-4f0d-a08e-cd65988ecd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Masterfolie_16_9neu</vt:lpstr>
      <vt:lpstr>Case study: FallKi</vt:lpstr>
      <vt:lpstr>PowerPoint Presentation</vt:lpstr>
      <vt:lpstr>Workflow Pipeline</vt:lpstr>
      <vt:lpstr>Data Pre-processing</vt:lpstr>
      <vt:lpstr>Real data exploration</vt:lpstr>
      <vt:lpstr>CNN - Overfitting</vt:lpstr>
      <vt:lpstr>Traditional Augmentation methods</vt:lpstr>
      <vt:lpstr>Traditional Augmentation methods</vt:lpstr>
      <vt:lpstr>Combined traditional Augmentation methods</vt:lpstr>
      <vt:lpstr>Combined traditional Augmentation methods</vt:lpstr>
      <vt:lpstr>STFT plots </vt:lpstr>
      <vt:lpstr>VAE</vt:lpstr>
      <vt:lpstr>Training CNN (including augmented data)</vt:lpstr>
      <vt:lpstr>Cross Validation</vt:lpstr>
      <vt:lpstr>Confusion matrix</vt:lpstr>
      <vt:lpstr>AUC – ROC Curve </vt:lpstr>
      <vt:lpstr>Precision – Recall Curve </vt:lpstr>
      <vt:lpstr>Prediction on test Data </vt:lpstr>
      <vt:lpstr>Conclusion and future work</vt:lpstr>
      <vt:lpstr>Appendix</vt:lpstr>
    </vt:vector>
  </TitlesOfParts>
  <Company>FH Köln Campus-IT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</dc:title>
  <dc:creator>1.0</dc:creator>
  <cp:revision>2</cp:revision>
  <cp:lastPrinted>2016-02-26T07:58:29Z</cp:lastPrinted>
  <dcterms:created xsi:type="dcterms:W3CDTF">2019-05-29T10:04:55Z</dcterms:created>
  <dcterms:modified xsi:type="dcterms:W3CDTF">2023-02-16T09:22:49Z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0x010100AC84E22DD511734595D8BE822BC27211</vt:lpwstr>
  </property>
</Properties>
</file>